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C55"/>
    <a:srgbClr val="4B7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36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375" y="1680882"/>
            <a:ext cx="7373149" cy="96985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375" y="2798680"/>
            <a:ext cx="7373149" cy="2724707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1695782"/>
            <a:ext cx="2120370" cy="1512531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940197"/>
            <a:ext cx="2120370" cy="1512531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556922" y="1695782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rgbClr val="41A336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3317989"/>
            <a:ext cx="2120370" cy="1512531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556922" y="3328897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rgbClr val="41A336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556922" y="4940197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rgbClr val="41A336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12" y="1766024"/>
            <a:ext cx="6990046" cy="499119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2402440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875135"/>
            <a:ext cx="7012906" cy="3316996"/>
          </a:xfrm>
        </p:spPr>
        <p:txBody>
          <a:bodyPr lIns="45720"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800"/>
            </a:lvl4pPr>
            <a:lvl5pPr>
              <a:spcAft>
                <a:spcPts val="600"/>
              </a:spcAft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751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12" y="1630405"/>
            <a:ext cx="6990046" cy="499119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2402440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875135"/>
            <a:ext cx="3703320" cy="3316996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2402440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873548"/>
            <a:ext cx="3703320" cy="331858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78" y="1754839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865" y="2971286"/>
            <a:ext cx="6626424" cy="288364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865" y="2500459"/>
            <a:ext cx="4840085" cy="3228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0292D-1797-49A5-8D2D-8D50C72EF3CC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70" y="2421248"/>
            <a:ext cx="1914659" cy="2411715"/>
          </a:xfrm>
        </p:spPr>
        <p:txBody>
          <a:bodyPr anchor="t"/>
          <a:lstStyle>
            <a:lvl1pPr algn="l">
              <a:defRPr sz="1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2573345" y="3833020"/>
            <a:ext cx="2881221" cy="1855411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657821" y="3833020"/>
            <a:ext cx="2881221" cy="1855411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2573345" y="1772282"/>
            <a:ext cx="2881221" cy="1855411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657821" y="1772282"/>
            <a:ext cx="2881221" cy="1855411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0" y="1837018"/>
            <a:ext cx="4922183" cy="3225519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948319" y="209055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438564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06753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948318" y="1652084"/>
            <a:ext cx="5343525" cy="1726142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396801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2962813" y="3489103"/>
            <a:ext cx="2642616" cy="1907697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663722" y="3489103"/>
            <a:ext cx="2642616" cy="1907697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1869383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3193208"/>
            <a:ext cx="4946602" cy="293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66" r:id="rId4"/>
    <p:sldLayoutId id="2147483669" r:id="rId5"/>
    <p:sldLayoutId id="2147483673" r:id="rId6"/>
    <p:sldLayoutId id="2147483670" r:id="rId7"/>
    <p:sldLayoutId id="2147483671" r:id="rId8"/>
    <p:sldLayoutId id="2147483672" r:id="rId9"/>
    <p:sldLayoutId id="214748367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001" y="1105710"/>
            <a:ext cx="7373149" cy="969851"/>
          </a:xfrm>
        </p:spPr>
        <p:txBody>
          <a:bodyPr/>
          <a:lstStyle/>
          <a:p>
            <a:r>
              <a:rPr lang="en-US" sz="4400" dirty="0" smtClean="0">
                <a:solidFill>
                  <a:srgbClr val="4B738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Understanding the Value of Your CAR Membership</a:t>
            </a:r>
            <a:endParaRPr lang="en-US" sz="4400" dirty="0">
              <a:solidFill>
                <a:srgbClr val="4B738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001" y="2223509"/>
            <a:ext cx="7373149" cy="39452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4B738F"/>
                </a:solidFill>
              </a:rPr>
              <a:t>From the Colorado Association of REALTORS</a:t>
            </a:r>
            <a:r>
              <a:rPr lang="en-US" sz="1800" baseline="30000" dirty="0" smtClean="0">
                <a:solidFill>
                  <a:srgbClr val="4B738F"/>
                </a:solidFill>
              </a:rPr>
              <a:t>®</a:t>
            </a:r>
            <a:endParaRPr lang="en-US" sz="1800" baseline="30000" dirty="0">
              <a:solidFill>
                <a:srgbClr val="4B738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90034" y="2174192"/>
            <a:ext cx="5178467" cy="12329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994"/>
            <a:ext cx="9144000" cy="6916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19" y="379683"/>
            <a:ext cx="6990046" cy="499119"/>
          </a:xfrm>
        </p:spPr>
        <p:txBody>
          <a:bodyPr/>
          <a:lstStyle/>
          <a:p>
            <a:r>
              <a:rPr lang="en-US" dirty="0" smtClean="0"/>
              <a:t>CAR Partners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358" y="980825"/>
            <a:ext cx="7882426" cy="4068566"/>
          </a:xfrm>
        </p:spPr>
        <p:txBody>
          <a:bodyPr numCol="2">
            <a:noAutofit/>
          </a:bodyPr>
          <a:lstStyle/>
          <a:p>
            <a:pPr marL="0" indent="0">
              <a:lnSpc>
                <a:spcPct val="80000"/>
              </a:lnSpc>
            </a:pPr>
            <a:r>
              <a:rPr lang="en-US" b="1" dirty="0">
                <a:latin typeface="Arial" charset="0"/>
              </a:rPr>
              <a:t>CTM </a:t>
            </a:r>
            <a:r>
              <a:rPr lang="en-US" b="1" dirty="0" err="1">
                <a:latin typeface="Arial" charset="0"/>
              </a:rPr>
              <a:t>eContracts</a:t>
            </a:r>
            <a:r>
              <a:rPr lang="en-US" dirty="0">
                <a:latin typeface="Arial" charset="0"/>
              </a:rPr>
              <a:t> – Save $90 first year, $40 annually</a:t>
            </a:r>
          </a:p>
          <a:p>
            <a:pPr marL="0" indent="0">
              <a:lnSpc>
                <a:spcPct val="80000"/>
              </a:lnSpc>
            </a:pPr>
            <a:r>
              <a:rPr lang="en-US" b="1" dirty="0">
                <a:latin typeface="Arial" charset="0"/>
              </a:rPr>
              <a:t>First Bank</a:t>
            </a:r>
            <a:r>
              <a:rPr lang="en-US" dirty="0">
                <a:latin typeface="Arial" charset="0"/>
              </a:rPr>
              <a:t> - $130 toward </a:t>
            </a:r>
            <a:r>
              <a:rPr lang="en-US" dirty="0" err="1">
                <a:latin typeface="Arial" charset="0"/>
              </a:rPr>
              <a:t>OtterBox</a:t>
            </a:r>
            <a:r>
              <a:rPr lang="en-US" dirty="0">
                <a:latin typeface="Arial" charset="0"/>
              </a:rPr>
              <a:t> Products</a:t>
            </a:r>
          </a:p>
          <a:p>
            <a:pPr marL="0" indent="0">
              <a:lnSpc>
                <a:spcPct val="80000"/>
              </a:lnSpc>
            </a:pPr>
            <a:r>
              <a:rPr lang="en-US" b="1" dirty="0">
                <a:latin typeface="Arial" charset="0"/>
              </a:rPr>
              <a:t>Williams Underwriting Group</a:t>
            </a:r>
            <a:r>
              <a:rPr lang="en-US" dirty="0">
                <a:latin typeface="Arial" charset="0"/>
              </a:rPr>
              <a:t> – E&amp;O Insurance – $40 additional coverage and increased limits at no additional cost over base premium</a:t>
            </a:r>
          </a:p>
          <a:p>
            <a:pPr marL="0" indent="0">
              <a:lnSpc>
                <a:spcPct val="80000"/>
              </a:lnSpc>
            </a:pPr>
            <a:r>
              <a:rPr lang="en-US" b="1" dirty="0" err="1" smtClean="0">
                <a:latin typeface="Arial" charset="0"/>
              </a:rPr>
              <a:t>Lowen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Sign Company</a:t>
            </a:r>
            <a:r>
              <a:rPr lang="en-US" dirty="0">
                <a:latin typeface="Arial" charset="0"/>
              </a:rPr>
              <a:t> – save 10</a:t>
            </a:r>
            <a:r>
              <a:rPr lang="en-US" dirty="0" smtClean="0">
                <a:latin typeface="Arial" charset="0"/>
              </a:rPr>
              <a:t>%</a:t>
            </a:r>
            <a:endParaRPr lang="en-US" dirty="0">
              <a:latin typeface="Arial" charset="0"/>
            </a:endParaRPr>
          </a:p>
          <a:p>
            <a:pPr marL="0" indent="0">
              <a:lnSpc>
                <a:spcPct val="80000"/>
              </a:lnSpc>
            </a:pPr>
            <a:endParaRPr lang="en-US" b="1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</a:pPr>
            <a:endParaRPr lang="en-US" b="1" dirty="0">
              <a:latin typeface="Arial" charset="0"/>
            </a:endParaRPr>
          </a:p>
          <a:p>
            <a:pPr marL="0" indent="0">
              <a:lnSpc>
                <a:spcPct val="80000"/>
              </a:lnSpc>
            </a:pPr>
            <a:r>
              <a:rPr lang="en-US" b="1" dirty="0" smtClean="0">
                <a:latin typeface="Arial" charset="0"/>
              </a:rPr>
              <a:t>Kaplan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– 10% discount on pre-licensing packages or broker admin classes (avg. savings of $80)</a:t>
            </a:r>
          </a:p>
          <a:p>
            <a:pPr marL="0" indent="0">
              <a:lnSpc>
                <a:spcPct val="80000"/>
              </a:lnSpc>
            </a:pPr>
            <a:r>
              <a:rPr lang="en-US" b="1" dirty="0" smtClean="0">
                <a:latin typeface="Arial" charset="0"/>
              </a:rPr>
              <a:t>Transunion </a:t>
            </a:r>
            <a:r>
              <a:rPr lang="en-US" b="1" dirty="0">
                <a:latin typeface="Arial" charset="0"/>
              </a:rPr>
              <a:t>Smart Move Tenant Screening solutions for REALTORS®</a:t>
            </a:r>
            <a:endParaRPr lang="en-US" dirty="0">
              <a:latin typeface="Arial" charset="0"/>
            </a:endParaRPr>
          </a:p>
          <a:p>
            <a:pPr marL="0" indent="0">
              <a:lnSpc>
                <a:spcPct val="80000"/>
              </a:lnSpc>
            </a:pPr>
            <a:r>
              <a:rPr lang="en-US" b="1" dirty="0">
                <a:latin typeface="Arial" charset="0"/>
              </a:rPr>
              <a:t>Blue Ribbon Home Warranty</a:t>
            </a:r>
            <a:r>
              <a:rPr lang="en-US" dirty="0">
                <a:latin typeface="Arial" charset="0"/>
              </a:rPr>
              <a:t> - $30 discount on single family home warranty products</a:t>
            </a:r>
          </a:p>
          <a:p>
            <a:pPr marL="0" indent="0">
              <a:lnSpc>
                <a:spcPct val="80000"/>
              </a:lnSpc>
            </a:pPr>
            <a:r>
              <a:rPr lang="en-US" b="1" dirty="0" err="1">
                <a:latin typeface="Arial" charset="0"/>
              </a:rPr>
              <a:t>Taxbot</a:t>
            </a:r>
            <a:r>
              <a:rPr lang="en-US" b="1" dirty="0">
                <a:latin typeface="Arial" charset="0"/>
              </a:rPr>
              <a:t> Expense Tracking</a:t>
            </a:r>
            <a:r>
              <a:rPr lang="en-US" dirty="0">
                <a:latin typeface="Arial" charset="0"/>
              </a:rPr>
              <a:t> – 50% discount (savings of $120 annually)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994"/>
            <a:ext cx="9144000" cy="6916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12" y="298598"/>
            <a:ext cx="6990046" cy="499119"/>
          </a:xfrm>
        </p:spPr>
        <p:txBody>
          <a:bodyPr/>
          <a:lstStyle/>
          <a:p>
            <a:r>
              <a:rPr lang="en-US" dirty="0" smtClean="0"/>
              <a:t>Member Discounts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1" y="899740"/>
            <a:ext cx="7648161" cy="4080895"/>
          </a:xfrm>
        </p:spPr>
        <p:txBody>
          <a:bodyPr numCol="2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AAA  </a:t>
            </a:r>
            <a:r>
              <a:rPr lang="en-US" sz="1600" dirty="0">
                <a:latin typeface="Arial" charset="0"/>
              </a:rPr>
              <a:t>- Annual membership starting at only $57 (normally $75, a savings of 25%) </a:t>
            </a:r>
            <a:r>
              <a:rPr lang="en-US" sz="1600" dirty="0" smtClean="0">
                <a:latin typeface="Arial" charset="0"/>
              </a:rPr>
              <a:t>Significant </a:t>
            </a:r>
            <a:r>
              <a:rPr lang="en-US" sz="1600" dirty="0">
                <a:latin typeface="Arial" charset="0"/>
              </a:rPr>
              <a:t>discounts on other AAA membership levels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err="1">
                <a:latin typeface="Arial" charset="0"/>
              </a:rPr>
              <a:t>Guardly</a:t>
            </a:r>
            <a:r>
              <a:rPr lang="en-US" sz="1600" dirty="0">
                <a:latin typeface="Arial" charset="0"/>
              </a:rPr>
              <a:t> – Mobile Safety App for $17.99/ year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H&amp;R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Block</a:t>
            </a:r>
            <a:r>
              <a:rPr lang="en-US" sz="1600" dirty="0">
                <a:latin typeface="Arial" charset="0"/>
              </a:rPr>
              <a:t> – save 15% on Small business tax software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Learn </a:t>
            </a:r>
            <a:r>
              <a:rPr lang="en-US" sz="1600" b="1" dirty="0" err="1">
                <a:latin typeface="Arial" charset="0"/>
              </a:rPr>
              <a:t>iT</a:t>
            </a:r>
            <a:r>
              <a:rPr lang="en-US" sz="1600" b="1" dirty="0">
                <a:latin typeface="Arial" charset="0"/>
              </a:rPr>
              <a:t> Anytime</a:t>
            </a:r>
            <a:r>
              <a:rPr lang="en-US" sz="1600" dirty="0">
                <a:latin typeface="Arial" charset="0"/>
              </a:rPr>
              <a:t> –  10-40% on monthly or annual subscriptions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Legal Shield</a:t>
            </a:r>
            <a:r>
              <a:rPr lang="en-US" sz="1600" dirty="0">
                <a:latin typeface="Arial" charset="0"/>
              </a:rPr>
              <a:t>-  $15.95/month ($1.05 monthly discount)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Advance Auto Parts </a:t>
            </a:r>
            <a:r>
              <a:rPr lang="en-US" sz="1600" dirty="0">
                <a:latin typeface="Arial" charset="0"/>
              </a:rPr>
              <a:t>- Save $30 off Purchases of $75 or more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Hertz </a:t>
            </a:r>
            <a:r>
              <a:rPr lang="en-US" sz="1600" dirty="0">
                <a:latin typeface="Arial" charset="0"/>
              </a:rPr>
              <a:t>– 10% off Car rental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err="1">
                <a:latin typeface="Arial" charset="0"/>
              </a:rPr>
              <a:t>Hotels.com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– rebates  of $20 to $100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American Furniture Warehouse </a:t>
            </a:r>
            <a:r>
              <a:rPr lang="en-US" sz="1600" dirty="0">
                <a:latin typeface="Arial" charset="0"/>
              </a:rPr>
              <a:t>– 5%-10% discount off any size gift card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Junk King </a:t>
            </a:r>
            <a:r>
              <a:rPr lang="en-US" sz="1600" dirty="0">
                <a:latin typeface="Arial" charset="0"/>
              </a:rPr>
              <a:t>– 10% discount on all jobs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Kidde </a:t>
            </a:r>
            <a:r>
              <a:rPr lang="en-US" sz="1600" dirty="0">
                <a:latin typeface="Arial" charset="0"/>
              </a:rPr>
              <a:t>– discount on carbon monoxide alarms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Lowe’s </a:t>
            </a:r>
            <a:r>
              <a:rPr lang="en-US" sz="1600" dirty="0">
                <a:latin typeface="Arial" charset="0"/>
              </a:rPr>
              <a:t>– 5% off gift cards – free access to online marketing system to gives sellers and buyers coupons and rebates to use at Lowe’s.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88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994"/>
            <a:ext cx="9144000" cy="6916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12" y="335468"/>
            <a:ext cx="6990046" cy="499119"/>
          </a:xfrm>
        </p:spPr>
        <p:txBody>
          <a:bodyPr/>
          <a:lstStyle/>
          <a:p>
            <a:r>
              <a:rPr lang="en-US" dirty="0" smtClean="0"/>
              <a:t>Member Discounts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1" y="936610"/>
            <a:ext cx="7648161" cy="4080895"/>
          </a:xfrm>
        </p:spPr>
        <p:txBody>
          <a:bodyPr numCol="2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EON Office, Office Max</a:t>
            </a:r>
            <a:r>
              <a:rPr lang="en-US" sz="1600" dirty="0">
                <a:latin typeface="Arial" charset="0"/>
              </a:rPr>
              <a:t> - Discounts on printing and office supplies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UPS </a:t>
            </a:r>
            <a:r>
              <a:rPr lang="en-US" sz="1600" dirty="0">
                <a:latin typeface="Arial" charset="0"/>
              </a:rPr>
              <a:t>– save 30% on shipping needs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5280 Magazine </a:t>
            </a:r>
            <a:r>
              <a:rPr lang="en-US" sz="1600" dirty="0">
                <a:latin typeface="Arial" charset="0"/>
              </a:rPr>
              <a:t>– 25% off annual subscriptions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90 Day Journey </a:t>
            </a:r>
            <a:r>
              <a:rPr lang="en-US" sz="1600" dirty="0">
                <a:latin typeface="Arial" charset="0"/>
              </a:rPr>
              <a:t>– 15% discount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Moving Families Initiative </a:t>
            </a:r>
            <a:r>
              <a:rPr lang="en-US" sz="1600" dirty="0">
                <a:latin typeface="Arial" charset="0"/>
              </a:rPr>
              <a:t>- $5 off The Great Moving Adventure DVD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24 Hour Fitness</a:t>
            </a:r>
            <a:r>
              <a:rPr lang="en-US" sz="1600" dirty="0">
                <a:latin typeface="Arial" charset="0"/>
              </a:rPr>
              <a:t>- Save 10% at </a:t>
            </a:r>
            <a:r>
              <a:rPr lang="en-US" sz="1600" dirty="0" err="1">
                <a:latin typeface="Arial" charset="0"/>
              </a:rPr>
              <a:t>mystore</a:t>
            </a:r>
            <a:r>
              <a:rPr lang="en-US" sz="1600" dirty="0">
                <a:latin typeface="Arial" charset="0"/>
              </a:rPr>
              <a:t> purchases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1-800 Baskets &amp; 1-800 Flowers </a:t>
            </a:r>
            <a:r>
              <a:rPr lang="en-US" sz="1600" dirty="0">
                <a:latin typeface="Arial" charset="0"/>
              </a:rPr>
              <a:t>– 15% discount on select products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Cheryl</a:t>
            </a:r>
            <a:r>
              <a:rPr lang="ja-JP" altLang="en-US" sz="1600" b="1" dirty="0">
                <a:latin typeface="Arial" charset="0"/>
              </a:rPr>
              <a:t>’</a:t>
            </a:r>
            <a:r>
              <a:rPr lang="en-US" sz="1600" b="1" dirty="0">
                <a:latin typeface="Arial" charset="0"/>
              </a:rPr>
              <a:t>s Cookies, Fannie May Chocolates, Popcorn Factory </a:t>
            </a:r>
            <a:r>
              <a:rPr lang="en-US" sz="1600" dirty="0">
                <a:latin typeface="Arial" charset="0"/>
              </a:rPr>
              <a:t>– 15% discount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Brooks Brothers</a:t>
            </a:r>
            <a:r>
              <a:rPr lang="en-US" sz="1600" dirty="0">
                <a:latin typeface="Arial" charset="0"/>
              </a:rPr>
              <a:t> – 15% off regular price merchandise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latin typeface="Arial" charset="0"/>
              </a:rPr>
              <a:t>Colorado Athletic Club</a:t>
            </a:r>
            <a:r>
              <a:rPr lang="en-US" sz="1600" dirty="0">
                <a:latin typeface="Arial" charset="0"/>
              </a:rPr>
              <a:t> – 75% off enrollment + 2 free personal coaching sessions + $10 off monthly Dues for single club access OR $15 off Monthly Dues for passport membership for access to all clubs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08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3978" y="1754839"/>
            <a:ext cx="6637311" cy="719424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Your </a:t>
            </a:r>
            <a:r>
              <a:rPr lang="en-US" sz="2800" dirty="0" smtClean="0">
                <a:latin typeface="Arial" charset="0"/>
              </a:rPr>
              <a:t>State Association. </a:t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Your </a:t>
            </a:r>
            <a:r>
              <a:rPr lang="en-US" sz="2800" dirty="0">
                <a:latin typeface="Arial" charset="0"/>
              </a:rPr>
              <a:t>Career. Your </a:t>
            </a:r>
            <a:r>
              <a:rPr lang="en-US" sz="2800" dirty="0" smtClean="0">
                <a:latin typeface="Arial" charset="0"/>
              </a:rPr>
              <a:t>Call.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rgbClr val="373C55"/>
                </a:solidFill>
                <a:latin typeface="Arial" charset="0"/>
              </a:rPr>
              <a:t>Are you taking advantage 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rgbClr val="373C55"/>
                </a:solidFill>
                <a:latin typeface="Arial" charset="0"/>
              </a:rPr>
              <a:t>of your membership?</a:t>
            </a:r>
            <a:endParaRPr lang="en-US" sz="3900" dirty="0">
              <a:solidFill>
                <a:srgbClr val="373C55"/>
              </a:solidFill>
              <a:latin typeface="Arial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err="1">
                <a:latin typeface="Arial" charset="0"/>
              </a:rPr>
              <a:t>www.ColoradoREALTORS.com</a:t>
            </a:r>
            <a:endParaRPr lang="en-US" sz="1800" dirty="0">
              <a:latin typeface="Arial" charset="0"/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72682" y="2971286"/>
            <a:ext cx="6508607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7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1212" y="652550"/>
            <a:ext cx="6990046" cy="499119"/>
          </a:xfrm>
        </p:spPr>
        <p:txBody>
          <a:bodyPr/>
          <a:lstStyle/>
          <a:p>
            <a:r>
              <a:rPr lang="en-US" dirty="0" smtClean="0"/>
              <a:t>5 Things You Will Learn About CAR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1212" y="1355332"/>
            <a:ext cx="3657600" cy="27432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Before You Leave Today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48352" y="1872271"/>
            <a:ext cx="7012906" cy="3316996"/>
          </a:xfrm>
        </p:spPr>
        <p:txBody>
          <a:bodyPr/>
          <a:lstStyle/>
          <a:p>
            <a:r>
              <a:rPr lang="en-US" dirty="0" smtClean="0"/>
              <a:t>The Mission of CAR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Benefits of Belonging to CAR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Priorities of CAR for 2014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Features CAR offers to help you in your business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Difference in </a:t>
            </a:r>
            <a:r>
              <a:rPr lang="en-US" dirty="0" smtClean="0">
                <a:latin typeface="Arial" charset="0"/>
              </a:rPr>
              <a:t>Cost of your membership                               and what it is really worth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610" y="0"/>
            <a:ext cx="9313604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46987" y="1869383"/>
            <a:ext cx="4948238" cy="886968"/>
          </a:xfrm>
        </p:spPr>
        <p:txBody>
          <a:bodyPr/>
          <a:lstStyle/>
          <a:p>
            <a:r>
              <a:rPr lang="en-US" dirty="0" smtClean="0">
                <a:solidFill>
                  <a:srgbClr val="4B738F"/>
                </a:solidFill>
              </a:rPr>
              <a:t>Why Does CAR Exist?</a:t>
            </a:r>
            <a:endParaRPr lang="en-US" dirty="0">
              <a:solidFill>
                <a:srgbClr val="4B738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87992" y="3193208"/>
            <a:ext cx="5275755" cy="2932955"/>
          </a:xfrm>
        </p:spPr>
        <p:txBody>
          <a:bodyPr/>
          <a:lstStyle/>
          <a:p>
            <a:pPr marL="0" indent="0">
              <a:buNone/>
            </a:pPr>
            <a:r>
              <a:rPr lang="ja-JP" altLang="en-US" i="1" dirty="0">
                <a:latin typeface="Arial" charset="0"/>
              </a:rPr>
              <a:t>“</a:t>
            </a:r>
            <a:r>
              <a:rPr lang="en-US" sz="2800" i="1" dirty="0">
                <a:latin typeface="Arial" charset="0"/>
              </a:rPr>
              <a:t>Protecting the Real Estate Industry and Making REALTORS</a:t>
            </a:r>
            <a:r>
              <a:rPr lang="en-US" sz="2800" baseline="30000" dirty="0">
                <a:latin typeface="Arial" charset="0"/>
              </a:rPr>
              <a:t>®</a:t>
            </a:r>
            <a:r>
              <a:rPr lang="en-US" sz="2800" i="1" dirty="0">
                <a:latin typeface="Arial" charset="0"/>
              </a:rPr>
              <a:t> More Successful</a:t>
            </a:r>
            <a:r>
              <a:rPr lang="ja-JP" altLang="en-US" sz="2800" i="1" dirty="0" smtClean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103" y="527160"/>
            <a:ext cx="6990046" cy="499119"/>
          </a:xfrm>
        </p:spPr>
        <p:txBody>
          <a:bodyPr/>
          <a:lstStyle/>
          <a:p>
            <a:r>
              <a:rPr lang="en-US" dirty="0" smtClean="0"/>
              <a:t>Benefits of Belonging to CAR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53225" y="1193072"/>
            <a:ext cx="3657600" cy="27432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Top Benefits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1103" y="1835372"/>
            <a:ext cx="6367007" cy="33169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en-US" sz="2000" b="1" dirty="0"/>
              <a:t>Market Trends and Data, Neighborhood </a:t>
            </a:r>
            <a:r>
              <a:rPr lang="en-US" altLang="en-US" sz="2000" b="1" dirty="0" smtClean="0"/>
              <a:t>&amp; Economic </a:t>
            </a:r>
            <a:r>
              <a:rPr lang="en-US" altLang="en-US" sz="2000" b="1" dirty="0"/>
              <a:t>Stats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900" dirty="0"/>
              <a:t>Information to make you more confident and productive in the sales process</a:t>
            </a:r>
          </a:p>
          <a:p>
            <a:pPr lvl="1" indent="0">
              <a:lnSpc>
                <a:spcPct val="90000"/>
              </a:lnSpc>
              <a:buNone/>
              <a:defRPr/>
            </a:pPr>
            <a:endParaRPr lang="en-US" altLang="en-US" sz="1600" dirty="0"/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en-US" sz="2000" b="1" dirty="0"/>
              <a:t>Legal Trends and Information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900" dirty="0" smtClean="0"/>
              <a:t>Lower </a:t>
            </a:r>
            <a:r>
              <a:rPr lang="en-US" altLang="en-US" sz="1900" dirty="0"/>
              <a:t>your risk to ensure successful transactions and skilled business practices.</a:t>
            </a:r>
          </a:p>
          <a:p>
            <a:pPr lvl="1" indent="0">
              <a:lnSpc>
                <a:spcPct val="90000"/>
              </a:lnSpc>
              <a:buNone/>
              <a:defRPr/>
            </a:pPr>
            <a:endParaRPr lang="en-US" altLang="en-US" sz="1600" dirty="0"/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en-US" sz="2000" b="1" dirty="0"/>
              <a:t>Political Advocacy at the Capitol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900" dirty="0"/>
              <a:t>Actions that protect real estate and build a healthier market  </a:t>
            </a:r>
            <a:r>
              <a:rPr lang="en-US" altLang="en-US" sz="1900" dirty="0" smtClean="0"/>
              <a:t>   for members</a:t>
            </a:r>
            <a:r>
              <a:rPr lang="en-US" altLang="en-US" sz="1900" dirty="0"/>
              <a:t>, buyers and sellers.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77" y="512411"/>
            <a:ext cx="6990046" cy="49911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CAR Priority Results for 2014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477" y="1148827"/>
            <a:ext cx="3657600" cy="27432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2014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81" y="1770501"/>
            <a:ext cx="6031738" cy="4121479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public values, respects and uses REALTORS®.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Local associations/boards have support and quality services.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Ethical standards are enforced.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 policy/regulations are favorable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real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estate industry.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 are knowledgeable of market trends and data, neighborhood and economic statistics.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 are knowledgeable about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exclusive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benefits.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351" y="497662"/>
            <a:ext cx="6990046" cy="499119"/>
          </a:xfrm>
        </p:spPr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971" y="1268527"/>
            <a:ext cx="7685151" cy="3787978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Political Lobbying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Legal Hotline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Professional Development 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Housing Research Reports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Real Estate Related News and Information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Mediation and Arbitration</a:t>
            </a:r>
          </a:p>
          <a:p>
            <a:pPr>
              <a:lnSpc>
                <a:spcPct val="120000"/>
              </a:lnSpc>
            </a:pPr>
            <a:r>
              <a:rPr lang="en-US" sz="2900" dirty="0" smtClean="0">
                <a:latin typeface="Arial" charset="0"/>
              </a:rPr>
              <a:t>REALTOR</a:t>
            </a:r>
            <a:r>
              <a:rPr lang="en-US" sz="2900" baseline="30000" dirty="0" smtClean="0">
                <a:latin typeface="Arial" charset="0"/>
              </a:rPr>
              <a:t>®</a:t>
            </a:r>
            <a:r>
              <a:rPr lang="en-US" sz="2900" dirty="0" smtClean="0">
                <a:latin typeface="Arial" charset="0"/>
              </a:rPr>
              <a:t> </a:t>
            </a:r>
            <a:r>
              <a:rPr lang="en-US" sz="2900" dirty="0">
                <a:latin typeface="Arial" charset="0"/>
              </a:rPr>
              <a:t>Promotion Campaigns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Networking Opportunities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latin typeface="Arial" charset="0"/>
              </a:rPr>
              <a:t>Business </a:t>
            </a:r>
            <a:r>
              <a:rPr lang="en-US" sz="2900" dirty="0" smtClean="0">
                <a:latin typeface="Arial" charset="0"/>
              </a:rPr>
              <a:t>Products and Services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48351" y="1049488"/>
            <a:ext cx="7428026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769" y="545108"/>
            <a:ext cx="7574413" cy="662519"/>
          </a:xfrm>
        </p:spPr>
        <p:txBody>
          <a:bodyPr/>
          <a:lstStyle/>
          <a:p>
            <a:pPr algn="ctr"/>
            <a:r>
              <a:rPr lang="en-US" sz="3200" dirty="0">
                <a:latin typeface="Arial" charset="0"/>
              </a:rPr>
              <a:t>What Does CAR </a:t>
            </a:r>
            <a:r>
              <a:rPr lang="en-US" sz="3200" dirty="0" smtClean="0">
                <a:latin typeface="Arial" charset="0"/>
              </a:rPr>
              <a:t>Membership </a:t>
            </a:r>
            <a:r>
              <a:rPr lang="en-US" sz="3200" dirty="0">
                <a:latin typeface="Arial" charset="0"/>
              </a:rPr>
              <a:t>Cost You?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51378" y="1321835"/>
            <a:ext cx="72251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$145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537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93" y="871811"/>
            <a:ext cx="7574413" cy="662519"/>
          </a:xfrm>
        </p:spPr>
        <p:txBody>
          <a:bodyPr/>
          <a:lstStyle/>
          <a:p>
            <a:pPr algn="ctr"/>
            <a:r>
              <a:rPr lang="en-US" sz="3200" dirty="0" smtClean="0">
                <a:latin typeface="Arial" charset="0"/>
              </a:rPr>
              <a:t>What is Your </a:t>
            </a:r>
            <a:br>
              <a:rPr lang="en-US" sz="3200" dirty="0" smtClean="0">
                <a:latin typeface="Arial" charset="0"/>
              </a:rPr>
            </a:br>
            <a:r>
              <a:rPr lang="en-US" sz="3200" dirty="0" smtClean="0">
                <a:latin typeface="Arial" charset="0"/>
              </a:rPr>
              <a:t>CAR Membership Worth?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59402" y="1648538"/>
            <a:ext cx="72251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$4,162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1151" y="3563111"/>
            <a:ext cx="440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 You Don’t Believe Us?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3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5348" y="446051"/>
            <a:ext cx="6990046" cy="49911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Do It Yourself Estimates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5348" y="1082467"/>
            <a:ext cx="3657600" cy="27432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These figures are per year.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22991" y="1658393"/>
            <a:ext cx="7783788" cy="40344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Real Estate Legal Advice- $250 (per hour minimum an hour) (</a:t>
            </a:r>
            <a:r>
              <a:rPr lang="en-US" altLang="en-US" sz="1400" dirty="0" err="1"/>
              <a:t>MSN.com</a:t>
            </a:r>
            <a:r>
              <a:rPr lang="en-US" altLang="en-US" sz="1400" dirty="0"/>
              <a:t>) 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Professional Development- $50 (2 opportunities at $25 more than members) (CAR)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Housing Research Reports- $200 (Quarterly Housing Reports at $</a:t>
            </a:r>
            <a:r>
              <a:rPr lang="en-US" altLang="en-US" sz="1400" dirty="0" smtClean="0"/>
              <a:t>25/report </a:t>
            </a:r>
            <a:r>
              <a:rPr lang="en-US" altLang="en-US" sz="1400" dirty="0"/>
              <a:t>(8) (CAR)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Court costs for disputes- $2,500 - $7,500 (CSP)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Real Estate Lobbyist- $100 per hour (</a:t>
            </a:r>
            <a:r>
              <a:rPr lang="en-US" altLang="en-US" sz="1400" dirty="0" err="1"/>
              <a:t>Salary.com</a:t>
            </a:r>
            <a:r>
              <a:rPr lang="en-US" altLang="en-US" sz="1400" dirty="0"/>
              <a:t>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Collaboration of real estate news </a:t>
            </a:r>
            <a:r>
              <a:rPr lang="en-US" altLang="en-US" sz="1400" dirty="0" smtClean="0"/>
              <a:t>&amp; </a:t>
            </a:r>
            <a:r>
              <a:rPr lang="en-US" altLang="en-US" sz="1400" dirty="0"/>
              <a:t>information $20 per issue @ 5 issues </a:t>
            </a:r>
            <a:r>
              <a:rPr lang="en-US" altLang="en-US" sz="1400" dirty="0" smtClean="0"/>
              <a:t>                                      ( </a:t>
            </a:r>
            <a:r>
              <a:rPr lang="en-US" altLang="en-US" sz="1400" dirty="0"/>
              <a:t>Colorado </a:t>
            </a:r>
            <a:r>
              <a:rPr lang="en-US" altLang="en-US" sz="1400" dirty="0" err="1"/>
              <a:t>eMagazine</a:t>
            </a:r>
            <a:r>
              <a:rPr lang="en-US" altLang="en-US" sz="1400" dirty="0"/>
              <a:t> and 24 Online News)- $100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Promotion and Marketing- $250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400" dirty="0"/>
              <a:t>Business Programs and Services- over $700 more than </a:t>
            </a:r>
            <a:r>
              <a:rPr lang="en-US" altLang="en-US" sz="1400" dirty="0" smtClean="0"/>
              <a:t>members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294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Custom 3">
      <a:dk1>
        <a:srgbClr val="484446"/>
      </a:dk1>
      <a:lt1>
        <a:sysClr val="window" lastClr="FFFFFF"/>
      </a:lt1>
      <a:dk2>
        <a:srgbClr val="1F497D"/>
      </a:dk2>
      <a:lt2>
        <a:srgbClr val="EEECE1"/>
      </a:lt2>
      <a:accent1>
        <a:srgbClr val="1872A9"/>
      </a:accent1>
      <a:accent2>
        <a:srgbClr val="CD042D"/>
      </a:accent2>
      <a:accent3>
        <a:srgbClr val="41A336"/>
      </a:accent3>
      <a:accent4>
        <a:srgbClr val="FAC81A"/>
      </a:accent4>
      <a:accent5>
        <a:srgbClr val="4BACC6"/>
      </a:accent5>
      <a:accent6>
        <a:srgbClr val="F79646"/>
      </a:accent6>
      <a:hlink>
        <a:srgbClr val="004664"/>
      </a:hlink>
      <a:folHlink>
        <a:srgbClr val="371B51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835</TotalTime>
  <Words>785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Inspiration</vt:lpstr>
      <vt:lpstr>Understanding the Value of Your CAR Membership</vt:lpstr>
      <vt:lpstr>5 Things You Will Learn About CAR</vt:lpstr>
      <vt:lpstr>Why Does CAR Exist?</vt:lpstr>
      <vt:lpstr>Benefits of Belonging to CAR</vt:lpstr>
      <vt:lpstr>CAR Priority Results for 2014</vt:lpstr>
      <vt:lpstr>Features</vt:lpstr>
      <vt:lpstr>What Does CAR Membership Cost You?</vt:lpstr>
      <vt:lpstr>What is Your  CAR Membership Worth? </vt:lpstr>
      <vt:lpstr>Do It Yourself Estimates</vt:lpstr>
      <vt:lpstr>CAR Partners</vt:lpstr>
      <vt:lpstr>Member Discounts</vt:lpstr>
      <vt:lpstr>Member Discounts</vt:lpstr>
      <vt:lpstr>Your State Association.  Your Career. Your Call.</vt:lpstr>
    </vt:vector>
  </TitlesOfParts>
  <Company>Colorado Association of Realtors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Panczer</dc:creator>
  <cp:lastModifiedBy>Tyrone Adams</cp:lastModifiedBy>
  <cp:revision>24</cp:revision>
  <dcterms:created xsi:type="dcterms:W3CDTF">2014-03-13T15:05:30Z</dcterms:created>
  <dcterms:modified xsi:type="dcterms:W3CDTF">2014-04-15T22:52:28Z</dcterms:modified>
</cp:coreProperties>
</file>